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7" r:id="rId3"/>
    <p:sldId id="278" r:id="rId4"/>
    <p:sldId id="259" r:id="rId5"/>
    <p:sldId id="280" r:id="rId6"/>
    <p:sldId id="270" r:id="rId7"/>
    <p:sldId id="282" r:id="rId8"/>
    <p:sldId id="283" r:id="rId9"/>
    <p:sldId id="267" r:id="rId10"/>
    <p:sldId id="281" r:id="rId11"/>
    <p:sldId id="269"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E7B9525-C249-411B-AC7F-38FBFB2FF02D}"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987298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7B9525-C249-411B-AC7F-38FBFB2FF02D}"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2215374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7B9525-C249-411B-AC7F-38FBFB2FF02D}"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1653968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7B9525-C249-411B-AC7F-38FBFB2FF02D}"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274532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7B9525-C249-411B-AC7F-38FBFB2FF02D}"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319168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E7B9525-C249-411B-AC7F-38FBFB2FF02D}" type="datetimeFigureOut">
              <a:rPr lang="ru-RU" smtClean="0"/>
              <a:t>ср 24.07.19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17814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E7B9525-C249-411B-AC7F-38FBFB2FF02D}" type="datetimeFigureOut">
              <a:rPr lang="ru-RU" smtClean="0"/>
              <a:t>ср 24.07.19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297524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E7B9525-C249-411B-AC7F-38FBFB2FF02D}" type="datetimeFigureOut">
              <a:rPr lang="ru-RU" smtClean="0"/>
              <a:t>ср 24.07.19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963841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7B9525-C249-411B-AC7F-38FBFB2FF02D}" type="datetimeFigureOut">
              <a:rPr lang="ru-RU" smtClean="0"/>
              <a:t>ср 24.07.19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2763619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7B9525-C249-411B-AC7F-38FBFB2FF02D}" type="datetimeFigureOut">
              <a:rPr lang="ru-RU" smtClean="0"/>
              <a:t>ср 24.07.19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3869050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7B9525-C249-411B-AC7F-38FBFB2FF02D}" type="datetimeFigureOut">
              <a:rPr lang="ru-RU" smtClean="0"/>
              <a:t>ср 24.07.19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F6F581C-2466-4868-B97B-60772C10727E}" type="slidenum">
              <a:rPr lang="ru-RU" smtClean="0"/>
              <a:t>‹#›</a:t>
            </a:fld>
            <a:endParaRPr lang="ru-RU"/>
          </a:p>
        </p:txBody>
      </p:sp>
    </p:spTree>
    <p:extLst>
      <p:ext uri="{BB962C8B-B14F-4D97-AF65-F5344CB8AC3E}">
        <p14:creationId xmlns:p14="http://schemas.microsoft.com/office/powerpoint/2010/main" val="2697013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B9525-C249-411B-AC7F-38FBFB2FF02D}" type="datetimeFigureOut">
              <a:rPr lang="ru-RU" smtClean="0"/>
              <a:t>ср 24.07.19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6F581C-2466-4868-B97B-60772C10727E}" type="slidenum">
              <a:rPr lang="ru-RU" smtClean="0"/>
              <a:t>‹#›</a:t>
            </a:fld>
            <a:endParaRPr lang="ru-RU"/>
          </a:p>
        </p:txBody>
      </p:sp>
    </p:spTree>
    <p:extLst>
      <p:ext uri="{BB962C8B-B14F-4D97-AF65-F5344CB8AC3E}">
        <p14:creationId xmlns:p14="http://schemas.microsoft.com/office/powerpoint/2010/main" val="1452971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9218"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648682" y="1322544"/>
            <a:ext cx="5298117" cy="923330"/>
          </a:xfrm>
          <a:prstGeom prst="rect">
            <a:avLst/>
          </a:prstGeom>
        </p:spPr>
        <p:txBody>
          <a:bodyPr wrap="none">
            <a:spAutoFit/>
          </a:bodyPr>
          <a:lstStyle/>
          <a:p>
            <a:r>
              <a:rPr lang="kk-KZ" sz="5400" b="1" spc="10">
                <a:latin typeface="Times New Roman" panose="02020603050405020304" pitchFamily="18" charset="0"/>
                <a:ea typeface="Calibri" panose="020F0502020204030204" pitchFamily="34" charset="0"/>
              </a:rPr>
              <a:t>Қалаулар шегі...</a:t>
            </a:r>
            <a:endParaRPr lang="ru-RU" sz="5400" b="1" dirty="0"/>
          </a:p>
        </p:txBody>
      </p:sp>
    </p:spTree>
    <p:extLst>
      <p:ext uri="{BB962C8B-B14F-4D97-AF65-F5344CB8AC3E}">
        <p14:creationId xmlns:p14="http://schemas.microsoft.com/office/powerpoint/2010/main" val="3519327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210372" y="1015203"/>
            <a:ext cx="6096000" cy="2105192"/>
          </a:xfrm>
          <a:prstGeom prst="rect">
            <a:avLst/>
          </a:prstGeom>
        </p:spPr>
        <p:txBody>
          <a:bodyPr>
            <a:spAutoFit/>
          </a:bodyPr>
          <a:lstStyle/>
          <a:p>
            <a:pPr>
              <a:lnSpc>
                <a:spcPct val="115000"/>
              </a:lnSpc>
              <a:spcAft>
                <a:spcPts val="0"/>
              </a:spcAft>
              <a:tabLst>
                <a:tab pos="180340" algn="l"/>
              </a:tabLst>
            </a:pPr>
            <a:r>
              <a:rPr lang="kk-KZ" sz="2400" b="1" dirty="0">
                <a:latin typeface="Times New Roman" panose="02020603050405020304" pitchFamily="18" charset="0"/>
                <a:ea typeface="Calibri" panose="020F0502020204030204" pitchFamily="34" charset="0"/>
                <a:cs typeface="Times New Roman" panose="02020603050405020304" pitchFamily="18" charset="0"/>
              </a:rPr>
              <a:t>Үй тапсырмасы.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400" dirty="0">
                <a:latin typeface="Times New Roman" panose="02020603050405020304" pitchFamily="18" charset="0"/>
                <a:ea typeface="Calibri" panose="020F0502020204030204" pitchFamily="34" charset="0"/>
                <a:cs typeface="Times New Roman" panose="02020603050405020304" pitchFamily="18" charset="0"/>
              </a:rPr>
              <a:t>1. №28 – сабақ. «Менің қалауларымның шегі» тақырыбына эссе жазу.</a:t>
            </a:r>
            <a:endParaRPr lang="ru-RU" dirty="0">
              <a:latin typeface="Calibri" panose="020F0502020204030204" pitchFamily="34" charset="0"/>
              <a:ea typeface="Calibri" panose="020F0502020204030204" pitchFamily="34" charset="0"/>
              <a:cs typeface="Times New Roman" panose="02020603050405020304" pitchFamily="18" charset="0"/>
            </a:endParaRPr>
          </a:p>
          <a:p>
            <a:r>
              <a:rPr lang="kk-KZ" sz="2400" dirty="0">
                <a:latin typeface="Times New Roman" panose="02020603050405020304" pitchFamily="18" charset="0"/>
                <a:ea typeface="Calibri" panose="020F0502020204030204" pitchFamily="34" charset="0"/>
              </a:rPr>
              <a:t>2. Келесі сабақ. №29, «Қардың иісі» мәтінін оқып келу.</a:t>
            </a:r>
            <a:endParaRPr lang="ru-RU" sz="2400" dirty="0"/>
          </a:p>
        </p:txBody>
      </p:sp>
    </p:spTree>
    <p:extLst>
      <p:ext uri="{BB962C8B-B14F-4D97-AF65-F5344CB8AC3E}">
        <p14:creationId xmlns:p14="http://schemas.microsoft.com/office/powerpoint/2010/main" val="4250735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524864" y="339383"/>
            <a:ext cx="8183801" cy="3831818"/>
          </a:xfrm>
          <a:prstGeom prst="rect">
            <a:avLst/>
          </a:prstGeom>
        </p:spPr>
        <p:txBody>
          <a:bodyPr wrap="square">
            <a:spAutoFit/>
          </a:bodyPr>
          <a:lstStyle/>
          <a:p>
            <a:pPr algn="just">
              <a:lnSpc>
                <a:spcPct val="115000"/>
              </a:lnSpc>
              <a:spcAft>
                <a:spcPts val="0"/>
              </a:spcAft>
              <a:tabLst>
                <a:tab pos="180340" algn="l"/>
              </a:tabLst>
            </a:pP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Сабақтың қорытынды сәті.</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2000" b="1" dirty="0" smtClean="0">
                <a:effectLst/>
                <a:latin typeface="Times New Roman" panose="02020603050405020304" pitchFamily="18" charset="0"/>
                <a:ea typeface="Calibri" panose="020F0502020204030204" pitchFamily="34" charset="0"/>
                <a:cs typeface="Times New Roman" panose="02020603050405020304" pitchFamily="18" charset="0"/>
              </a:rPr>
              <a:t>Тыныс алуға зейін қою.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Мұғалім: Сіздерден аяқ-қолыңызды айқастырмай, түзу отыруыңызды өтінемін. Біз қазір тыныс алу жаттығуын жасаймыз. Тыныс алуға зейін қойған кезде, біздің ақылымыз дем алады. Ауаны ішке жұту кезінде тыныштық пен қуаныш қабылдаймыз. Демді сыртқа шығарған кезде өзіміздегі мазасыздықтарды сыртқа шығарамыз.</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Кәне, дайындалайық, балалар. Көзімізді жұмамыз..., арқамызды тіктейміз..., қолдарыңды тізеге қоюға болады...</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Д е м   а л..... ш ы ғ а р...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жаймен</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9-10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рет</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smtClean="0">
                <a:effectLst/>
                <a:latin typeface="Times New Roman" panose="02020603050405020304" pitchFamily="18" charset="0"/>
                <a:ea typeface="Calibri" panose="020F0502020204030204" pitchFamily="34" charset="0"/>
                <a:cs typeface="Times New Roman" panose="02020603050405020304" pitchFamily="18" charset="0"/>
              </a:rPr>
              <a:t>немесе</a:t>
            </a: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1..................2 [</a:t>
            </a: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3</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kk-KZ" sz="2000" dirty="0" smtClean="0">
                <a:effectLst/>
                <a:latin typeface="Times New Roman" panose="02020603050405020304" pitchFamily="18" charset="0"/>
                <a:ea typeface="Calibri" panose="020F0502020204030204" pitchFamily="34" charset="0"/>
              </a:rPr>
              <a:t>Бүгінгі сабақтан игерген жақсы қасиеттерді есімізге түсіріп, жүрегімізге сақтайық.</a:t>
            </a:r>
            <a:endParaRPr lang="ru-RU" sz="2000" dirty="0"/>
          </a:p>
        </p:txBody>
      </p:sp>
    </p:spTree>
    <p:extLst>
      <p:ext uri="{BB962C8B-B14F-4D97-AF65-F5344CB8AC3E}">
        <p14:creationId xmlns:p14="http://schemas.microsoft.com/office/powerpoint/2010/main" val="711187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9218"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572000" y="450865"/>
            <a:ext cx="6096000" cy="2074414"/>
          </a:xfrm>
          <a:prstGeom prst="rect">
            <a:avLst/>
          </a:prstGeom>
        </p:spPr>
        <p:txBody>
          <a:bodyPr>
            <a:spAutoFit/>
          </a:bodyPr>
          <a:lstStyle/>
          <a:p>
            <a:pPr>
              <a:lnSpc>
                <a:spcPct val="115000"/>
              </a:lnSpc>
              <a:spcAft>
                <a:spcPts val="0"/>
              </a:spcAft>
            </a:pPr>
            <a:r>
              <a:rPr lang="kk-KZ" sz="2800" b="1" dirty="0">
                <a:latin typeface="Times New Roman" panose="02020603050405020304" pitchFamily="18" charset="0"/>
                <a:ea typeface="Calibri" panose="020F0502020204030204" pitchFamily="34" charset="0"/>
                <a:cs typeface="Times New Roman" panose="02020603050405020304" pitchFamily="18" charset="0"/>
              </a:rPr>
              <a:t>Құндылығы:</a:t>
            </a:r>
            <a:r>
              <a:rPr lang="kk-KZ" sz="2800" dirty="0">
                <a:latin typeface="Times New Roman" panose="02020603050405020304" pitchFamily="18" charset="0"/>
                <a:ea typeface="Calibri" panose="020F0502020204030204" pitchFamily="34" charset="0"/>
                <a:cs typeface="Times New Roman" panose="02020603050405020304" pitchFamily="18" charset="0"/>
              </a:rPr>
              <a:t> Дұрыс әрекет</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800" b="1" dirty="0">
                <a:latin typeface="Times New Roman" panose="02020603050405020304" pitchFamily="18" charset="0"/>
                <a:ea typeface="Calibri" panose="020F0502020204030204" pitchFamily="34" charset="0"/>
                <a:cs typeface="Times New Roman" panose="02020603050405020304" pitchFamily="18" charset="0"/>
              </a:rPr>
              <a:t>Қасиеттері: </a:t>
            </a:r>
            <a:r>
              <a:rPr lang="kk-KZ" sz="2800" dirty="0">
                <a:latin typeface="Times New Roman" panose="02020603050405020304" pitchFamily="18" charset="0"/>
                <a:ea typeface="Calibri" panose="020F0502020204030204" pitchFamily="34" charset="0"/>
                <a:cs typeface="Times New Roman" panose="02020603050405020304" pitchFamily="18" charset="0"/>
              </a:rPr>
              <a:t>Жақсыдан жаманды ажырата білу, қарапайымдылық, сөздің және істің бірлігі.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9556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9218"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303363" y="646851"/>
            <a:ext cx="6917410" cy="3291670"/>
          </a:xfrm>
          <a:prstGeom prst="rect">
            <a:avLst/>
          </a:prstGeom>
        </p:spPr>
        <p:txBody>
          <a:bodyPr wrap="square">
            <a:spAutoFit/>
          </a:bodyPr>
          <a:lstStyle/>
          <a:p>
            <a:pPr>
              <a:lnSpc>
                <a:spcPct val="115000"/>
              </a:lnSpc>
              <a:spcAft>
                <a:spcPts val="0"/>
              </a:spcAft>
            </a:pPr>
            <a:r>
              <a:rPr lang="kk-KZ" sz="2200" b="1" i="1" dirty="0">
                <a:latin typeface="Times New Roman" panose="02020603050405020304" pitchFamily="18" charset="0"/>
                <a:ea typeface="Calibri" panose="020F0502020204030204" pitchFamily="34" charset="0"/>
                <a:cs typeface="Times New Roman" panose="02020603050405020304" pitchFamily="18" charset="0"/>
              </a:rPr>
              <a:t>Мақсаты:</a:t>
            </a:r>
            <a:r>
              <a:rPr lang="kk-KZ" sz="2200" dirty="0">
                <a:latin typeface="Times New Roman" panose="02020603050405020304" pitchFamily="18" charset="0"/>
                <a:ea typeface="Calibri" panose="020F0502020204030204" pitchFamily="34" charset="0"/>
                <a:cs typeface="Times New Roman" panose="02020603050405020304" pitchFamily="18" charset="0"/>
              </a:rPr>
              <a:t> Даналар өсіетін оқушыларға түсіндіре отырып, ақиқат құндылығының мәнін ашу</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200" b="1" i="1" dirty="0">
                <a:latin typeface="Times New Roman" panose="02020603050405020304" pitchFamily="18" charset="0"/>
                <a:ea typeface="Calibri" panose="020F0502020204030204" pitchFamily="34" charset="0"/>
                <a:cs typeface="Times New Roman" panose="02020603050405020304" pitchFamily="18" charset="0"/>
              </a:rPr>
              <a:t>Міндеттері:</a:t>
            </a:r>
            <a:r>
              <a:rPr lang="kk-KZ" sz="2200" dirty="0">
                <a:latin typeface="Times New Roman" panose="02020603050405020304" pitchFamily="18" charset="0"/>
                <a:ea typeface="Calibri" panose="020F0502020204030204" pitchFamily="34" charset="0"/>
                <a:cs typeface="Times New Roman" panose="02020603050405020304" pitchFamily="18" charset="0"/>
              </a:rPr>
              <a:t> </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kk-KZ" sz="2200" dirty="0">
                <a:latin typeface="Times New Roman" panose="02020603050405020304" pitchFamily="18" charset="0"/>
                <a:ea typeface="Times New Roman" panose="02020603050405020304" pitchFamily="18" charset="0"/>
              </a:rPr>
              <a:t>Білімділік: Оқушыларға жақсыдан жаманды ажырата білудің маңызын түсіндіру.</a:t>
            </a:r>
            <a:endParaRPr lang="ru-RU" sz="2200" dirty="0">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kk-KZ" sz="2200" dirty="0">
                <a:latin typeface="Times New Roman" panose="02020603050405020304" pitchFamily="18" charset="0"/>
                <a:ea typeface="Times New Roman" panose="02020603050405020304" pitchFamily="18" charset="0"/>
              </a:rPr>
              <a:t>Дамытушылық: Оқушылардағы қарапайымдылық қасиеттерін </a:t>
            </a:r>
            <a:r>
              <a:rPr lang="kk-KZ" sz="2200" dirty="0" smtClean="0">
                <a:latin typeface="Times New Roman" panose="02020603050405020304" pitchFamily="18" charset="0"/>
                <a:ea typeface="Times New Roman" panose="02020603050405020304" pitchFamily="18" charset="0"/>
              </a:rPr>
              <a:t>дамыту.</a:t>
            </a:r>
          </a:p>
          <a:p>
            <a:pPr marL="342900" lvl="0" indent="-342900">
              <a:spcAft>
                <a:spcPts val="0"/>
              </a:spcAft>
              <a:buFont typeface="+mj-lt"/>
              <a:buAutoNum type="arabicPeriod"/>
            </a:pPr>
            <a:r>
              <a:rPr lang="kk-KZ" sz="2200" dirty="0" smtClean="0">
                <a:latin typeface="Times New Roman" panose="02020603050405020304" pitchFamily="18" charset="0"/>
                <a:ea typeface="Calibri" panose="020F0502020204030204" pitchFamily="34" charset="0"/>
              </a:rPr>
              <a:t>Тәрбиелік</a:t>
            </a:r>
            <a:r>
              <a:rPr lang="kk-KZ" sz="2200" dirty="0">
                <a:latin typeface="Times New Roman" panose="02020603050405020304" pitchFamily="18" charset="0"/>
                <a:ea typeface="Calibri" panose="020F0502020204030204" pitchFamily="34" charset="0"/>
              </a:rPr>
              <a:t>: Оқушыларды сөздің және істің бірлігінде өмір сүруге тәрбиелеу.</a:t>
            </a:r>
            <a:endParaRPr lang="ru-RU" sz="2200" dirty="0"/>
          </a:p>
        </p:txBody>
      </p:sp>
    </p:spTree>
    <p:extLst>
      <p:ext uri="{BB962C8B-B14F-4D97-AF65-F5344CB8AC3E}">
        <p14:creationId xmlns:p14="http://schemas.microsoft.com/office/powerpoint/2010/main" val="1110528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Картинки по запросу 5 т ережесі өзін өзі тан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522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9218"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070888" y="504128"/>
            <a:ext cx="7692326" cy="4019562"/>
          </a:xfrm>
          <a:prstGeom prst="rect">
            <a:avLst/>
          </a:prstGeom>
        </p:spPr>
        <p:txBody>
          <a:bodyPr wrap="square">
            <a:spAutoFit/>
          </a:bodyPr>
          <a:lstStyle/>
          <a:p>
            <a:pPr lvl="0">
              <a:spcAft>
                <a:spcPts val="0"/>
              </a:spcAft>
              <a:tabLst>
                <a:tab pos="180340" algn="l"/>
              </a:tabLst>
            </a:pPr>
            <a:r>
              <a:rPr lang="kk-KZ" sz="2200" b="1" dirty="0">
                <a:latin typeface="Times New Roman" panose="02020603050405020304" pitchFamily="18" charset="0"/>
                <a:ea typeface="Times New Roman" panose="02020603050405020304" pitchFamily="18" charset="0"/>
              </a:rPr>
              <a:t>Үй тапсырмасын тексеру.</a:t>
            </a:r>
            <a:endParaRPr lang="ru-RU" sz="2200" dirty="0">
              <a:latin typeface="Times New Roman" panose="02020603050405020304" pitchFamily="18" charset="0"/>
              <a:ea typeface="Times New Roman" panose="02020603050405020304" pitchFamily="18" charset="0"/>
            </a:endParaRPr>
          </a:p>
          <a:p>
            <a:pPr>
              <a:lnSpc>
                <a:spcPct val="115000"/>
              </a:lnSpc>
              <a:spcAft>
                <a:spcPts val="0"/>
              </a:spcAft>
            </a:pPr>
            <a:r>
              <a:rPr lang="kk-KZ" sz="2200" dirty="0">
                <a:latin typeface="Times New Roman" panose="02020603050405020304" pitchFamily="18" charset="0"/>
                <a:ea typeface="Calibri" panose="020F0502020204030204" pitchFamily="34" charset="0"/>
                <a:cs typeface="Times New Roman" panose="02020603050405020304" pitchFamily="18" charset="0"/>
              </a:rPr>
              <a:t>1. №27 – сабақ. Қанағат туралы мақал – мәтелдер жазып келу.</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200" dirty="0">
                <a:latin typeface="Times New Roman" panose="02020603050405020304" pitchFamily="18" charset="0"/>
                <a:ea typeface="Calibri" panose="020F0502020204030204" pitchFamily="34" charset="0"/>
                <a:cs typeface="Times New Roman" panose="02020603050405020304" pitchFamily="18" charset="0"/>
              </a:rPr>
              <a:t>2. Келесі сабақ. №28, «Аққуды атпас болар» мәтінін оқып келу.</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200" b="1" dirty="0">
                <a:latin typeface="Times New Roman" panose="02020603050405020304" pitchFamily="18" charset="0"/>
                <a:ea typeface="Calibri" panose="020F0502020204030204" pitchFamily="34" charset="0"/>
                <a:cs typeface="Times New Roman" panose="02020603050405020304" pitchFamily="18" charset="0"/>
              </a:rPr>
              <a:t>Сұрақтар:</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kk-KZ" sz="2200" dirty="0">
                <a:latin typeface="Times New Roman" panose="02020603050405020304" pitchFamily="18" charset="0"/>
                <a:ea typeface="Times New Roman" panose="02020603050405020304" pitchFamily="18" charset="0"/>
              </a:rPr>
              <a:t>Аңшы баласына қандай өсиет үйретті?</a:t>
            </a:r>
            <a:endParaRPr lang="ru-RU" sz="2200" dirty="0">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kk-KZ" sz="2200" dirty="0">
                <a:latin typeface="Times New Roman" panose="02020603050405020304" pitchFamily="18" charset="0"/>
                <a:ea typeface="Times New Roman" panose="02020603050405020304" pitchFamily="18" charset="0"/>
              </a:rPr>
              <a:t>Қоршаған табиғатқа ұқыптылықпен қараудың мәні неде?</a:t>
            </a:r>
            <a:endParaRPr lang="ru-RU" sz="2200" dirty="0">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kk-KZ" sz="2200" dirty="0">
                <a:latin typeface="Times New Roman" panose="02020603050405020304" pitchFamily="18" charset="0"/>
                <a:ea typeface="Times New Roman" panose="02020603050405020304" pitchFamily="18" charset="0"/>
              </a:rPr>
              <a:t>Адамның өз қалау – тілектерін басқара алуының маңызы </a:t>
            </a:r>
            <a:r>
              <a:rPr lang="kk-KZ" sz="2200" dirty="0" smtClean="0">
                <a:latin typeface="Times New Roman" panose="02020603050405020304" pitchFamily="18" charset="0"/>
                <a:ea typeface="Times New Roman" panose="02020603050405020304" pitchFamily="18" charset="0"/>
              </a:rPr>
              <a:t>қандай?</a:t>
            </a:r>
          </a:p>
          <a:p>
            <a:pPr marL="342900" lvl="0" indent="-342900">
              <a:spcAft>
                <a:spcPts val="0"/>
              </a:spcAft>
              <a:buFont typeface="+mj-lt"/>
              <a:buAutoNum type="arabicPeriod"/>
            </a:pPr>
            <a:r>
              <a:rPr lang="kk-KZ" sz="2200" dirty="0" smtClean="0">
                <a:latin typeface="Times New Roman" panose="02020603050405020304" pitchFamily="18" charset="0"/>
                <a:ea typeface="Calibri" panose="020F0502020204030204" pitchFamily="34" charset="0"/>
              </a:rPr>
              <a:t>Өздерің </a:t>
            </a:r>
            <a:r>
              <a:rPr lang="kk-KZ" sz="2200" dirty="0">
                <a:latin typeface="Times New Roman" panose="02020603050405020304" pitchFamily="18" charset="0"/>
                <a:ea typeface="Calibri" panose="020F0502020204030204" pitchFamily="34" charset="0"/>
              </a:rPr>
              <a:t>қалау – тілектеріңнің шегін қаншалықты анықтай аласыңдар? </a:t>
            </a:r>
            <a:endParaRPr lang="ru-RU" sz="2200" dirty="0"/>
          </a:p>
        </p:txBody>
      </p:sp>
    </p:spTree>
    <p:extLst>
      <p:ext uri="{BB962C8B-B14F-4D97-AF65-F5344CB8AC3E}">
        <p14:creationId xmlns:p14="http://schemas.microsoft.com/office/powerpoint/2010/main" val="1931629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639158" y="204621"/>
            <a:ext cx="7552842" cy="5780044"/>
          </a:xfrm>
          <a:prstGeom prst="rect">
            <a:avLst/>
          </a:prstGeom>
        </p:spPr>
        <p:txBody>
          <a:bodyPr wrap="square">
            <a:spAutoFit/>
          </a:bodyPr>
          <a:lstStyle/>
          <a:p>
            <a:pPr lvl="0">
              <a:spcAft>
                <a:spcPts val="0"/>
              </a:spcAft>
              <a:tabLst>
                <a:tab pos="180340" algn="l"/>
              </a:tabLst>
            </a:pPr>
            <a:r>
              <a:rPr lang="kk-KZ" sz="2400" b="1" dirty="0">
                <a:latin typeface="Times New Roman" panose="02020603050405020304" pitchFamily="18" charset="0"/>
                <a:ea typeface="Times New Roman" panose="02020603050405020304" pitchFamily="18" charset="0"/>
              </a:rPr>
              <a:t>Сабақтың дәйексөзі.</a:t>
            </a:r>
            <a:endParaRPr lang="ru-RU" sz="2000" dirty="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kk-KZ" sz="7000" b="1" dirty="0" smtClean="0">
                <a:latin typeface="Times New Roman" panose="02020603050405020304" pitchFamily="18" charset="0"/>
                <a:ea typeface="Times New Roman" panose="02020603050405020304" pitchFamily="18" charset="0"/>
              </a:rPr>
              <a:t>Байлық </a:t>
            </a:r>
            <a:r>
              <a:rPr lang="kk-KZ" sz="7000" b="1" dirty="0">
                <a:latin typeface="Times New Roman" panose="02020603050405020304" pitchFamily="18" charset="0"/>
                <a:ea typeface="Times New Roman" panose="02020603050405020304" pitchFamily="18" charset="0"/>
              </a:rPr>
              <a:t>— қанағат пен еңбекте.                                                                                          </a:t>
            </a:r>
            <a:endParaRPr lang="ru-RU" sz="7000" b="1" dirty="0">
              <a:latin typeface="Times New Roman" panose="02020603050405020304" pitchFamily="18" charset="0"/>
              <a:ea typeface="Times New Roman" panose="02020603050405020304" pitchFamily="18" charset="0"/>
            </a:endParaRPr>
          </a:p>
          <a:p>
            <a:pPr>
              <a:spcAft>
                <a:spcPts val="0"/>
              </a:spcAft>
            </a:pPr>
            <a:r>
              <a:rPr lang="kk-KZ" sz="2400" b="1" dirty="0">
                <a:latin typeface="Times New Roman" panose="02020603050405020304" pitchFamily="18" charset="0"/>
                <a:ea typeface="Times New Roman" panose="02020603050405020304" pitchFamily="18" charset="0"/>
              </a:rPr>
              <a:t>                                         Ыбырай Алтынсарин</a:t>
            </a:r>
            <a:endParaRPr lang="ru-RU" sz="3200" b="1" dirty="0">
              <a:latin typeface="Times New Roman" panose="02020603050405020304" pitchFamily="18" charset="0"/>
              <a:ea typeface="Times New Roman" panose="02020603050405020304" pitchFamily="18" charset="0"/>
            </a:endParaRPr>
          </a:p>
          <a:p>
            <a:pPr>
              <a:lnSpc>
                <a:spcPct val="115000"/>
              </a:lnSpc>
              <a:spcAft>
                <a:spcPts val="0"/>
              </a:spcAft>
            </a:pPr>
            <a:r>
              <a:rPr lang="kk-KZ" b="1" dirty="0" smtClean="0">
                <a:latin typeface="Times New Roman" panose="02020603050405020304" pitchFamily="18" charset="0"/>
                <a:ea typeface="Times New Roman" panose="02020603050405020304" pitchFamily="18" charset="0"/>
              </a:rPr>
              <a:t>Сұрақтар</a:t>
            </a:r>
            <a:r>
              <a:rPr lang="kk-KZ" b="1"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1. Сіздер, өздеріңізді қаншалықты қанағатшылмын деп есептейсіңдер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2. Қолдарыңыздағы барына қанағат тұтасыңдар ма?</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r>
              <a:rPr lang="kk-KZ" dirty="0">
                <a:latin typeface="Times New Roman" panose="02020603050405020304" pitchFamily="18" charset="0"/>
                <a:ea typeface="Calibri" panose="020F0502020204030204" pitchFamily="34" charset="0"/>
              </a:rPr>
              <a:t>3. Дәйексөзден қандай ой түйдіңіз?</a:t>
            </a:r>
            <a:endParaRPr lang="ru-RU" dirty="0"/>
          </a:p>
        </p:txBody>
      </p:sp>
      <p:pic>
        <p:nvPicPr>
          <p:cNvPr id="1026" name="Picture 2" descr="ÐÐ°ÑÑÐ¸Ð½ÐºÐ¸ Ð¿Ð¾ Ð·Ð°Ð¿ÑÐ¾ÑÑ Ð«ÐÐ«ÑÐ°Ð¹ Ð°Ð»ÑÑÐ½ÑÐ°ÑÐ¸Ð½"/>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765" y="204621"/>
            <a:ext cx="3430776" cy="39902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02346" y="4399539"/>
            <a:ext cx="3533613" cy="175130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15000"/>
              </a:lnSpc>
              <a:spcAft>
                <a:spcPts val="0"/>
              </a:spcAft>
            </a:pPr>
            <a:r>
              <a:rPr lang="kk-KZ" sz="1200" dirty="0">
                <a:latin typeface="Times New Roman" panose="02020603050405020304" pitchFamily="18" charset="0"/>
                <a:ea typeface="Times New Roman" panose="02020603050405020304" pitchFamily="18" charset="0"/>
                <a:cs typeface="Times New Roman" panose="02020603050405020304" pitchFamily="18" charset="0"/>
              </a:rPr>
              <a:t>Ыбырай Алтынсарин (шын аты — Ибраһим, 1841—1889) — қазақтың аса көрнекті ағартушы-педагогы, жазушы, этнограф, фольклоршы, қоғам қайраткері. Ыбырай Алтынсарин қазақтың ағартушылық тарихында және ұлттық мектебінің қалыптасуында терең із қалдырды. Ол 1841 жылы қазіргі Қостанай облысының аумағында дүниеге келген. </a:t>
            </a:r>
            <a:endParaRPr lang="ru-RU"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9610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791918" y="725027"/>
            <a:ext cx="6096000" cy="1255728"/>
          </a:xfrm>
          <a:prstGeom prst="rect">
            <a:avLst/>
          </a:prstGeom>
        </p:spPr>
        <p:txBody>
          <a:bodyPr>
            <a:spAutoFit/>
          </a:bodyPr>
          <a:lstStyle/>
          <a:p>
            <a:pPr lvl="0">
              <a:spcAft>
                <a:spcPts val="0"/>
              </a:spcAft>
              <a:tabLst>
                <a:tab pos="180340" algn="l"/>
              </a:tabLst>
            </a:pPr>
            <a:r>
              <a:rPr lang="kk-KZ" sz="2400" b="1" dirty="0">
                <a:latin typeface="Times New Roman" panose="02020603050405020304" pitchFamily="18" charset="0"/>
                <a:ea typeface="Times New Roman" panose="02020603050405020304" pitchFamily="18" charset="0"/>
              </a:rPr>
              <a:t>Мұғалім </a:t>
            </a:r>
            <a:r>
              <a:rPr lang="kk-KZ" sz="2400" b="1" dirty="0" smtClean="0">
                <a:latin typeface="Times New Roman" panose="02020603050405020304" pitchFamily="18" charset="0"/>
                <a:ea typeface="Times New Roman" panose="02020603050405020304" pitchFamily="18" charset="0"/>
              </a:rPr>
              <a:t>сыйы           </a:t>
            </a:r>
            <a:endParaRPr lang="ru-RU" sz="2000" dirty="0" smtClean="0">
              <a:latin typeface="Times New Roman" panose="02020603050405020304" pitchFamily="18" charset="0"/>
              <a:ea typeface="Times New Roman" panose="02020603050405020304" pitchFamily="18" charset="0"/>
            </a:endParaRPr>
          </a:p>
          <a:p>
            <a:pPr lvl="0">
              <a:spcAft>
                <a:spcPts val="0"/>
              </a:spcAft>
              <a:tabLst>
                <a:tab pos="180340" algn="l"/>
              </a:tabLst>
            </a:pPr>
            <a:r>
              <a:rPr lang="kk-KZ" sz="2400" b="1" dirty="0" smtClean="0">
                <a:latin typeface="Times New Roman" panose="02020603050405020304" pitchFamily="18" charset="0"/>
                <a:ea typeface="Times New Roman" panose="02020603050405020304" pitchFamily="18" charset="0"/>
                <a:cs typeface="Times New Roman" panose="02020603050405020304" pitchFamily="18" charset="0"/>
              </a:rPr>
              <a:t>Нан </a:t>
            </a:r>
            <a:r>
              <a:rPr lang="kk-KZ" sz="2400" b="1" dirty="0">
                <a:latin typeface="Times New Roman" panose="02020603050405020304" pitchFamily="18" charset="0"/>
                <a:ea typeface="Times New Roman" panose="02020603050405020304" pitchFamily="18" charset="0"/>
                <a:cs typeface="Times New Roman" panose="02020603050405020304" pitchFamily="18" charset="0"/>
              </a:rPr>
              <a:t>созған қолды қайтарған әке</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24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4943959" y="1980755"/>
            <a:ext cx="6096000" cy="3216265"/>
          </a:xfrm>
          <a:prstGeom prst="rect">
            <a:avLst/>
          </a:prstGeom>
        </p:spPr>
        <p:txBody>
          <a:bodyPr>
            <a:spAutoFit/>
          </a:bodyPr>
          <a:lstStyle/>
          <a:p>
            <a:pPr indent="449580">
              <a:lnSpc>
                <a:spcPct val="115000"/>
              </a:lnSpc>
              <a:spcAft>
                <a:spcPts val="0"/>
              </a:spcAft>
            </a:pPr>
            <a:r>
              <a:rPr lang="kk-KZ" sz="2000" i="1" dirty="0">
                <a:latin typeface="Times New Roman" panose="02020603050405020304" pitchFamily="18" charset="0"/>
                <a:ea typeface="Times New Roman" panose="02020603050405020304" pitchFamily="18" charset="0"/>
                <a:cs typeface="Times New Roman" panose="02020603050405020304" pitchFamily="18" charset="0"/>
              </a:rPr>
              <a:t>Сұрақтар: </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kk-KZ" sz="2000" i="1" dirty="0">
                <a:latin typeface="Times New Roman" panose="02020603050405020304" pitchFamily="18" charset="0"/>
                <a:ea typeface="Calibri" panose="020F0502020204030204" pitchFamily="34" charset="0"/>
                <a:cs typeface="Times New Roman" panose="02020603050405020304" pitchFamily="18" charset="0"/>
              </a:rPr>
              <a:t>Әкесінің арбакешке аяушылық танытып нан берген қызын жазалауын немен түсіндіруге болады?</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kk-KZ" sz="2000" i="1" dirty="0">
                <a:latin typeface="Times New Roman" panose="02020603050405020304" pitchFamily="18" charset="0"/>
                <a:ea typeface="Calibri" panose="020F0502020204030204" pitchFamily="34" charset="0"/>
                <a:cs typeface="Times New Roman" panose="02020603050405020304" pitchFamily="18" charset="0"/>
              </a:rPr>
              <a:t>Неліктен нан сатушын қызын қайыр сұратуға мәжбүр болды?</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kk-KZ" sz="2000" i="1" dirty="0">
                <a:latin typeface="Times New Roman" panose="02020603050405020304" pitchFamily="18" charset="0"/>
                <a:ea typeface="Calibri" panose="020F0502020204030204" pitchFamily="34" charset="0"/>
                <a:cs typeface="Times New Roman" panose="02020603050405020304" pitchFamily="18" charset="0"/>
              </a:rPr>
              <a:t>Қандай құндылықтар арқылы шүкірлікке, қанағатшылыққа, кеңпейілдікке жетуге </a:t>
            </a:r>
            <a:r>
              <a:rPr lang="kk-KZ" sz="2000" i="1" dirty="0" smtClean="0">
                <a:latin typeface="Times New Roman" panose="02020603050405020304" pitchFamily="18" charset="0"/>
                <a:ea typeface="Calibri" panose="020F0502020204030204" pitchFamily="34" charset="0"/>
                <a:cs typeface="Times New Roman" panose="02020603050405020304" pitchFamily="18" charset="0"/>
              </a:rPr>
              <a:t>болады?</a:t>
            </a:r>
          </a:p>
          <a:p>
            <a:pPr marL="342900" lvl="0" indent="-342900">
              <a:spcAft>
                <a:spcPts val="0"/>
              </a:spcAft>
              <a:buFont typeface="+mj-lt"/>
              <a:buAutoNum type="arabicPeriod"/>
            </a:pPr>
            <a:r>
              <a:rPr lang="kk-KZ" sz="2000" i="1" dirty="0" smtClean="0">
                <a:latin typeface="Times New Roman" panose="02020603050405020304" pitchFamily="18" charset="0"/>
                <a:ea typeface="Calibri" panose="020F0502020204030204" pitchFamily="34" charset="0"/>
                <a:cs typeface="Times New Roman" panose="02020603050405020304" pitchFamily="18" charset="0"/>
              </a:rPr>
              <a:t>Осы </a:t>
            </a:r>
            <a:r>
              <a:rPr lang="kk-KZ" sz="2000" i="1" dirty="0">
                <a:latin typeface="Times New Roman" panose="02020603050405020304" pitchFamily="18" charset="0"/>
                <a:ea typeface="Calibri" panose="020F0502020204030204" pitchFamily="34" charset="0"/>
                <a:cs typeface="Times New Roman" panose="02020603050405020304" pitchFamily="18" charset="0"/>
              </a:rPr>
              <a:t>оқиғадан өздеріңе қандай өмірлік сабақ алдыңдар?</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6027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551336" y="643621"/>
            <a:ext cx="6096000" cy="2785378"/>
          </a:xfrm>
          <a:prstGeom prst="rect">
            <a:avLst/>
          </a:prstGeom>
        </p:spPr>
        <p:txBody>
          <a:bodyPr>
            <a:spAutoFit/>
          </a:bodyPr>
          <a:lstStyle/>
          <a:p>
            <a:pPr marL="457200">
              <a:spcAft>
                <a:spcPts val="0"/>
              </a:spcAft>
              <a:tabLst>
                <a:tab pos="189230" algn="l"/>
              </a:tabLst>
            </a:pPr>
            <a:r>
              <a:rPr lang="kk-KZ" sz="2000" b="1" dirty="0">
                <a:latin typeface="Times New Roman" panose="02020603050405020304" pitchFamily="18" charset="0"/>
                <a:ea typeface="Times New Roman" panose="02020603050405020304" pitchFamily="18" charset="0"/>
              </a:rPr>
              <a:t>Шығармашылық жұмыс, топпен жұмыс</a:t>
            </a:r>
            <a:r>
              <a:rPr lang="kk-KZ" sz="2000" dirty="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kk-KZ" sz="2000" dirty="0">
                <a:latin typeface="Times New Roman" panose="02020603050405020304" pitchFamily="18" charset="0"/>
                <a:ea typeface="Calibri" panose="020F0502020204030204" pitchFamily="34" charset="0"/>
                <a:cs typeface="Times New Roman" panose="02020603050405020304" pitchFamily="18" charset="0"/>
              </a:rPr>
              <a:t>Оқушылар төрт топқа бөлінеді.</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000" dirty="0">
                <a:latin typeface="Times New Roman" panose="02020603050405020304" pitchFamily="18" charset="0"/>
                <a:ea typeface="Calibri" panose="020F0502020204030204" pitchFamily="34" charset="0"/>
                <a:cs typeface="Times New Roman" panose="02020603050405020304" pitchFamily="18" charset="0"/>
              </a:rPr>
              <a:t>1 - топ:</a:t>
            </a:r>
            <a:r>
              <a:rPr lang="kk-KZ" sz="2000" b="1" dirty="0">
                <a:latin typeface="Times New Roman" panose="02020603050405020304" pitchFamily="18" charset="0"/>
                <a:ea typeface="Calibri" panose="020F0502020204030204" pitchFamily="34" charset="0"/>
                <a:cs typeface="Times New Roman" panose="02020603050405020304" pitchFamily="18" charset="0"/>
              </a:rPr>
              <a:t> «Қанағат»</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000" dirty="0">
                <a:latin typeface="Times New Roman" panose="02020603050405020304" pitchFamily="18" charset="0"/>
                <a:ea typeface="Calibri" panose="020F0502020204030204" pitchFamily="34" charset="0"/>
                <a:cs typeface="Times New Roman" panose="02020603050405020304" pitchFamily="18" charset="0"/>
              </a:rPr>
              <a:t>2 – топ:</a:t>
            </a:r>
            <a:r>
              <a:rPr lang="kk-KZ" sz="2000" b="1" dirty="0">
                <a:latin typeface="Times New Roman" panose="02020603050405020304" pitchFamily="18" charset="0"/>
                <a:ea typeface="Calibri" panose="020F0502020204030204" pitchFamily="34" charset="0"/>
                <a:cs typeface="Times New Roman" panose="02020603050405020304" pitchFamily="18" charset="0"/>
              </a:rPr>
              <a:t> «Рақым»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000" dirty="0">
                <a:latin typeface="Times New Roman" panose="02020603050405020304" pitchFamily="18" charset="0"/>
                <a:ea typeface="Calibri" panose="020F0502020204030204" pitchFamily="34" charset="0"/>
                <a:cs typeface="Times New Roman" panose="02020603050405020304" pitchFamily="18" charset="0"/>
              </a:rPr>
              <a:t>3 – топ:</a:t>
            </a:r>
            <a:r>
              <a:rPr lang="kk-KZ" sz="2000" b="1" dirty="0">
                <a:latin typeface="Times New Roman" panose="02020603050405020304" pitchFamily="18" charset="0"/>
                <a:ea typeface="Calibri" panose="020F0502020204030204" pitchFamily="34" charset="0"/>
                <a:cs typeface="Times New Roman" panose="02020603050405020304" pitchFamily="18" charset="0"/>
              </a:rPr>
              <a:t> «Адамгершілік»</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000" dirty="0">
                <a:latin typeface="Times New Roman" panose="02020603050405020304" pitchFamily="18" charset="0"/>
                <a:ea typeface="Calibri" panose="020F0502020204030204" pitchFamily="34" charset="0"/>
                <a:cs typeface="Times New Roman" panose="02020603050405020304" pitchFamily="18" charset="0"/>
              </a:rPr>
              <a:t>4 – топ:</a:t>
            </a:r>
            <a:r>
              <a:rPr lang="kk-KZ" sz="2000" b="1" dirty="0">
                <a:latin typeface="Times New Roman" panose="02020603050405020304" pitchFamily="18" charset="0"/>
                <a:ea typeface="Calibri" panose="020F0502020204030204" pitchFamily="34" charset="0"/>
                <a:cs typeface="Times New Roman" panose="02020603050405020304" pitchFamily="18" charset="0"/>
              </a:rPr>
              <a:t> «Мейірімділік»</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r>
              <a:rPr lang="kk-KZ" sz="2000" b="1" dirty="0">
                <a:latin typeface="Times New Roman" panose="02020603050405020304" pitchFamily="18" charset="0"/>
                <a:ea typeface="Calibri" panose="020F0502020204030204" pitchFamily="34" charset="0"/>
              </a:rPr>
              <a:t>Тапсырма: </a:t>
            </a:r>
            <a:r>
              <a:rPr lang="kk-KZ" sz="2000" dirty="0">
                <a:latin typeface="Times New Roman" panose="02020603050405020304" pitchFamily="18" charset="0"/>
                <a:ea typeface="Calibri" panose="020F0502020204030204" pitchFamily="34" charset="0"/>
              </a:rPr>
              <a:t>«Қандай қасиеттер бізді әрдайым дұрыс шешім қабылдауға жетелейді?» қасиеттерді жазу.</a:t>
            </a:r>
            <a:endParaRPr lang="ru-RU" sz="2000" dirty="0"/>
          </a:p>
        </p:txBody>
      </p:sp>
    </p:spTree>
    <p:extLst>
      <p:ext uri="{BB962C8B-B14F-4D97-AF65-F5344CB8AC3E}">
        <p14:creationId xmlns:p14="http://schemas.microsoft.com/office/powerpoint/2010/main" val="1163262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музыка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0"/>
            <a:ext cx="112903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637654" y="303529"/>
            <a:ext cx="6096000" cy="6250942"/>
          </a:xfrm>
          <a:prstGeom prst="rect">
            <a:avLst/>
          </a:prstGeom>
        </p:spPr>
        <p:txBody>
          <a:bodyPr>
            <a:spAutoFit/>
          </a:bodyPr>
          <a:lstStyle/>
          <a:p>
            <a:pPr>
              <a:lnSpc>
                <a:spcPct val="115000"/>
              </a:lnSpc>
              <a:spcAft>
                <a:spcPts val="0"/>
              </a:spcAft>
              <a:tabLst>
                <a:tab pos="180340" algn="l"/>
              </a:tabLst>
            </a:pPr>
            <a:r>
              <a:rPr lang="kk-KZ" sz="1600" b="1" dirty="0">
                <a:latin typeface="Times New Roman" panose="02020603050405020304" pitchFamily="18" charset="0"/>
                <a:ea typeface="Calibri" panose="020F0502020204030204" pitchFamily="34" charset="0"/>
                <a:cs typeface="Times New Roman" panose="02020603050405020304" pitchFamily="18" charset="0"/>
              </a:rPr>
              <a:t>Топпен ән айту.</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a:latin typeface="Times New Roman" panose="02020603050405020304" pitchFamily="18" charset="0"/>
                <a:ea typeface="Calibri" panose="020F0502020204030204" pitchFamily="34" charset="0"/>
                <a:cs typeface="Times New Roman" panose="02020603050405020304" pitchFamily="18" charset="0"/>
              </a:rPr>
              <a:t>«</a:t>
            </a:r>
            <a:r>
              <a:rPr lang="ru-RU" sz="1600" dirty="0" err="1">
                <a:latin typeface="Times New Roman" panose="02020603050405020304" pitchFamily="18" charset="0"/>
                <a:ea typeface="Calibri" panose="020F0502020204030204" pitchFamily="34" charset="0"/>
                <a:cs typeface="Times New Roman" panose="02020603050405020304" pitchFamily="18" charset="0"/>
              </a:rPr>
              <a:t>Мейірімді</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болайықшы,ағайын</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әні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Көктем</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етім</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көркейтсе</a:t>
            </a:r>
            <a:r>
              <a:rPr lang="ru-RU" sz="1600" dirty="0">
                <a:latin typeface="Times New Roman" panose="02020603050405020304" pitchFamily="18" charset="0"/>
                <a:ea typeface="Calibri" panose="020F0502020204030204" pitchFamily="34" charset="0"/>
                <a:cs typeface="Times New Roman" panose="02020603050405020304" pitchFamily="18" charset="0"/>
              </a:rPr>
              <a:t> де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маңайын</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Көріп</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жүрміз</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өкпешілдің</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талайын</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Өшігуді</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қояйықшы</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өзгеге</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Кешірімді</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болайықшы,ағайын</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Көк</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нөсерін</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көл</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етсе</a:t>
            </a:r>
            <a:r>
              <a:rPr lang="ru-RU" sz="1600" dirty="0">
                <a:latin typeface="Times New Roman" panose="02020603050405020304" pitchFamily="18" charset="0"/>
                <a:ea typeface="Calibri" panose="020F0502020204030204" pitchFamily="34" charset="0"/>
                <a:cs typeface="Times New Roman" panose="02020603050405020304" pitchFamily="18" charset="0"/>
              </a:rPr>
              <a:t> де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жауындар</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Көк</a:t>
            </a:r>
            <a:r>
              <a:rPr lang="ru-RU" sz="1600" dirty="0">
                <a:latin typeface="Times New Roman" panose="02020603050405020304" pitchFamily="18" charset="0"/>
                <a:ea typeface="Calibri" panose="020F0502020204030204" pitchFamily="34" charset="0"/>
                <a:cs typeface="Times New Roman" panose="02020603050405020304" pitchFamily="18" charset="0"/>
              </a:rPr>
              <a:t> пен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жерді</a:t>
            </a:r>
            <a:r>
              <a:rPr lang="ru-RU" sz="1600" dirty="0">
                <a:latin typeface="Times New Roman" panose="02020603050405020304" pitchFamily="18" charset="0"/>
                <a:ea typeface="Calibri" panose="020F0502020204030204" pitchFamily="34" charset="0"/>
                <a:cs typeface="Times New Roman" panose="02020603050405020304" pitchFamily="18" charset="0"/>
              </a:rPr>
              <a:t> сел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етсе</a:t>
            </a:r>
            <a:r>
              <a:rPr lang="ru-RU" sz="1600" dirty="0">
                <a:latin typeface="Times New Roman" panose="02020603050405020304" pitchFamily="18" charset="0"/>
                <a:ea typeface="Calibri" panose="020F0502020204030204" pitchFamily="34" charset="0"/>
                <a:cs typeface="Times New Roman" panose="02020603050405020304" pitchFamily="18" charset="0"/>
              </a:rPr>
              <a:t> де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дауылдар</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Пейілдерді</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пенделікпен</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тарылтпай</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Мейірімді</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болайықшы,бауырлар</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Болашаққа</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қол</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ұстасып</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барайық</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Ақиқаттың</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ауылын</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іздеп</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табайық</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Кішірейіп</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кетпес</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ғазиз</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басымыз</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Кішіпейіл</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болайықшы,халайық</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a:latin typeface="Times New Roman" panose="02020603050405020304" pitchFamily="18" charset="0"/>
                <a:ea typeface="Calibri" panose="020F0502020204030204" pitchFamily="34" charset="0"/>
                <a:cs typeface="Times New Roman" panose="02020603050405020304" pitchFamily="18" charset="0"/>
              </a:rPr>
              <a:t> </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a:latin typeface="Times New Roman" panose="02020603050405020304" pitchFamily="18" charset="0"/>
                <a:ea typeface="Calibri" panose="020F0502020204030204" pitchFamily="34" charset="0"/>
                <a:cs typeface="Times New Roman" panose="02020603050405020304" pitchFamily="18" charset="0"/>
              </a:rPr>
              <a:t>Ел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болғанымен</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емеспіз</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ғой</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онша</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көп</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a:latin typeface="Times New Roman" panose="02020603050405020304" pitchFamily="18" charset="0"/>
                <a:ea typeface="Calibri" panose="020F0502020204030204" pitchFamily="34" charset="0"/>
                <a:cs typeface="Times New Roman" panose="02020603050405020304" pitchFamily="18" charset="0"/>
              </a:rPr>
              <a:t>Сонда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дағы</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бөлінумен</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шаршап</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ек</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Өзімізге</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қалайтұғын</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нәрсені</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sz="1600" dirty="0" err="1">
                <a:latin typeface="Times New Roman" panose="02020603050405020304" pitchFamily="18" charset="0"/>
                <a:ea typeface="Calibri" panose="020F0502020204030204" pitchFamily="34" charset="0"/>
                <a:cs typeface="Times New Roman" panose="02020603050405020304" pitchFamily="18" charset="0"/>
              </a:rPr>
              <a:t>Тілейікші</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өзгеге</a:t>
            </a:r>
            <a:r>
              <a:rPr lang="ru-RU" sz="1600" dirty="0">
                <a:latin typeface="Times New Roman" panose="02020603050405020304" pitchFamily="18" charset="0"/>
                <a:ea typeface="Calibri" panose="020F0502020204030204" pitchFamily="34" charset="0"/>
                <a:cs typeface="Times New Roman" panose="02020603050405020304" pitchFamily="18" charset="0"/>
              </a:rPr>
              <a:t> де,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болса</a:t>
            </a:r>
            <a:r>
              <a:rPr lang="ru-RU"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rPr>
              <a:t>деп</a:t>
            </a:r>
            <a:r>
              <a:rPr lang="ru-RU"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5855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493</Words>
  <Application>Microsoft Office PowerPoint</Application>
  <PresentationFormat>Широкоэкранный</PresentationFormat>
  <Paragraphs>69</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Сарвиноз</dc:creator>
  <cp:lastModifiedBy>Пользователь</cp:lastModifiedBy>
  <cp:revision>7</cp:revision>
  <dcterms:created xsi:type="dcterms:W3CDTF">2017-12-20T12:01:56Z</dcterms:created>
  <dcterms:modified xsi:type="dcterms:W3CDTF">2019-07-24T16:26:23Z</dcterms:modified>
</cp:coreProperties>
</file>